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76" r:id="rId4"/>
    <p:sldId id="261" r:id="rId5"/>
    <p:sldId id="257" r:id="rId6"/>
    <p:sldId id="263" r:id="rId7"/>
    <p:sldId id="265" r:id="rId8"/>
    <p:sldId id="266" r:id="rId9"/>
    <p:sldId id="267" r:id="rId10"/>
    <p:sldId id="269" r:id="rId11"/>
    <p:sldId id="272" r:id="rId12"/>
    <p:sldId id="270" r:id="rId13"/>
    <p:sldId id="271" r:id="rId14"/>
    <p:sldId id="273" r:id="rId15"/>
    <p:sldId id="274" r:id="rId16"/>
    <p:sldId id="275"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53BB8-F6BC-16F3-4F2C-FF6D1B8B41B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5B57EE2-6E66-3CDA-5121-DECA1EEF0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0417B93-9A83-24DD-80C5-43F2FD087B14}"/>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5" name="Tijdelijke aanduiding voor voettekst 4">
            <a:extLst>
              <a:ext uri="{FF2B5EF4-FFF2-40B4-BE49-F238E27FC236}">
                <a16:creationId xmlns:a16="http://schemas.microsoft.com/office/drawing/2014/main" id="{A349D9BE-633D-058F-A253-84998B37A1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89493B-0B08-14EF-1240-1DCC112043DC}"/>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78432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6757A-11E5-C00E-FC36-2F7A0EA74F2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D0ABE64-1113-F5F6-9A60-DD459A3456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86072-B573-5CC7-437C-D644A70065B9}"/>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5" name="Tijdelijke aanduiding voor voettekst 4">
            <a:extLst>
              <a:ext uri="{FF2B5EF4-FFF2-40B4-BE49-F238E27FC236}">
                <a16:creationId xmlns:a16="http://schemas.microsoft.com/office/drawing/2014/main" id="{D07D9909-126B-F76A-243E-78349D8A07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E37F04-58E4-0C42-5FC8-2CF012792049}"/>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203629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864AE48-49F1-E477-B3BF-48434145BF4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DD1166-B8B5-980B-CA59-63A14B3A7F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A25822-DDBB-DE84-B868-30B586B621EF}"/>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5" name="Tijdelijke aanduiding voor voettekst 4">
            <a:extLst>
              <a:ext uri="{FF2B5EF4-FFF2-40B4-BE49-F238E27FC236}">
                <a16:creationId xmlns:a16="http://schemas.microsoft.com/office/drawing/2014/main" id="{23B44FE9-CE20-1D7C-1A48-BA6B206316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817BCD-4C44-774D-89B2-C66A91F9354D}"/>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181345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2C537-6084-6F67-DDD5-3EB8D303231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F67B84C-3D11-C2FE-E88F-4404DEA31C6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7C2877-E0A6-C4BD-AE6A-65A12C96FC55}"/>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5" name="Tijdelijke aanduiding voor voettekst 4">
            <a:extLst>
              <a:ext uri="{FF2B5EF4-FFF2-40B4-BE49-F238E27FC236}">
                <a16:creationId xmlns:a16="http://schemas.microsoft.com/office/drawing/2014/main" id="{3A869ECE-E26A-0BD0-C294-C3AB70E317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4B24D7-13E1-8EB1-E052-A790E309A7D3}"/>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378507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4ABE9-8628-D954-BF9D-AACC6E4C3EF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9F2EB31-D6BE-8BE4-AE12-1D311B44D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2891D6C-B1DB-793C-C23C-498FC19D44CB}"/>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5" name="Tijdelijke aanduiding voor voettekst 4">
            <a:extLst>
              <a:ext uri="{FF2B5EF4-FFF2-40B4-BE49-F238E27FC236}">
                <a16:creationId xmlns:a16="http://schemas.microsoft.com/office/drawing/2014/main" id="{CA83D99F-69C2-23C2-8C99-AFFB2EDA02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E908FE-A648-F8B4-8272-948CD9F21700}"/>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128571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A0320-B384-091C-4605-EF6CBDE50AF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99A5A14-DE34-4A22-F12C-973C2E332DD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89F9D8D-3ECD-A2F1-C317-3CA4B83CE3C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0D663C8-2468-7E11-3E7A-440305CC494D}"/>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6" name="Tijdelijke aanduiding voor voettekst 5">
            <a:extLst>
              <a:ext uri="{FF2B5EF4-FFF2-40B4-BE49-F238E27FC236}">
                <a16:creationId xmlns:a16="http://schemas.microsoft.com/office/drawing/2014/main" id="{2CCCF9BD-9A63-323C-962A-4AEAC0E206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D06FA4-6985-099B-200F-B27349184FC2}"/>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5885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25317-19A6-1045-A0A1-1654A1A6AE3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A352934-38E4-711F-3CFC-0482922D2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5D1E45D-B351-411E-49C9-CDE004A331A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57AA7C0-E404-B84C-EB34-222620B78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7318782-B6D4-B02D-1763-DA73594E452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F6A4561-C9E8-ED7A-0013-2479EB0D29C6}"/>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8" name="Tijdelijke aanduiding voor voettekst 7">
            <a:extLst>
              <a:ext uri="{FF2B5EF4-FFF2-40B4-BE49-F238E27FC236}">
                <a16:creationId xmlns:a16="http://schemas.microsoft.com/office/drawing/2014/main" id="{0ECB4A9B-E01F-F963-1591-3056E2517FE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B00764A-84FF-03AC-3FF0-24A0196C6692}"/>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335902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3AC35-017F-1C79-7DD1-282A482223D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4692798-4A55-20CA-E1C0-918E968826A2}"/>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4" name="Tijdelijke aanduiding voor voettekst 3">
            <a:extLst>
              <a:ext uri="{FF2B5EF4-FFF2-40B4-BE49-F238E27FC236}">
                <a16:creationId xmlns:a16="http://schemas.microsoft.com/office/drawing/2014/main" id="{C844F919-A43C-72B7-B751-86B6B0BC603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262DA4-3D88-D813-B5BF-1A4450E8B351}"/>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330466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82B9F70-C38B-A754-8A3C-E4BB9843A128}"/>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3" name="Tijdelijke aanduiding voor voettekst 2">
            <a:extLst>
              <a:ext uri="{FF2B5EF4-FFF2-40B4-BE49-F238E27FC236}">
                <a16:creationId xmlns:a16="http://schemas.microsoft.com/office/drawing/2014/main" id="{6A00B0AA-2992-A7E4-DE77-6E6DFC6AB6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6F181AC-4832-BB59-C2C4-D589FA3E370C}"/>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238052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82612-069B-C6B6-8D93-6938D53F364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74FA47-A7D1-99D8-FEEF-D30049DED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5745F90-030E-CAC4-4264-381C4269B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9296E7-BB9A-A35A-8FD4-07A06C8BBBE3}"/>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6" name="Tijdelijke aanduiding voor voettekst 5">
            <a:extLst>
              <a:ext uri="{FF2B5EF4-FFF2-40B4-BE49-F238E27FC236}">
                <a16:creationId xmlns:a16="http://schemas.microsoft.com/office/drawing/2014/main" id="{F1CC7428-75BA-EFB9-748F-852E6F141A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4679DD2-E302-F277-D299-579B18C204EF}"/>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418576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E2F00-FF42-A29B-B055-4E520189F6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12FDB85-9F2D-0E54-4D19-76DD82DC6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5FCEA67-37E4-37AC-5D09-474BFA952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F38C6A-680F-A401-04ED-5ECD758D835C}"/>
              </a:ext>
            </a:extLst>
          </p:cNvPr>
          <p:cNvSpPr>
            <a:spLocks noGrp="1"/>
          </p:cNvSpPr>
          <p:nvPr>
            <p:ph type="dt" sz="half" idx="10"/>
          </p:nvPr>
        </p:nvSpPr>
        <p:spPr/>
        <p:txBody>
          <a:bodyPr/>
          <a:lstStyle/>
          <a:p>
            <a:fld id="{3C313919-4785-4324-9318-51758FBA050D}" type="datetimeFigureOut">
              <a:rPr lang="nl-NL" smtClean="0"/>
              <a:t>25-2-2023</a:t>
            </a:fld>
            <a:endParaRPr lang="nl-NL"/>
          </a:p>
        </p:txBody>
      </p:sp>
      <p:sp>
        <p:nvSpPr>
          <p:cNvPr id="6" name="Tijdelijke aanduiding voor voettekst 5">
            <a:extLst>
              <a:ext uri="{FF2B5EF4-FFF2-40B4-BE49-F238E27FC236}">
                <a16:creationId xmlns:a16="http://schemas.microsoft.com/office/drawing/2014/main" id="{32E50394-4E7E-3F4D-179C-3DE757241C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D96D74-4EF0-DE4F-AB57-EAB6FCF0E3B6}"/>
              </a:ext>
            </a:extLst>
          </p:cNvPr>
          <p:cNvSpPr>
            <a:spLocks noGrp="1"/>
          </p:cNvSpPr>
          <p:nvPr>
            <p:ph type="sldNum" sz="quarter" idx="12"/>
          </p:nvPr>
        </p:nvSpPr>
        <p:spPr/>
        <p:txBody>
          <a:bodyPr/>
          <a:lstStyle/>
          <a:p>
            <a:fld id="{18F4EE4F-36EB-4B1E-8959-85B9803A0A30}" type="slidenum">
              <a:rPr lang="nl-NL" smtClean="0"/>
              <a:t>‹nr.›</a:t>
            </a:fld>
            <a:endParaRPr lang="nl-NL"/>
          </a:p>
        </p:txBody>
      </p:sp>
    </p:spTree>
    <p:extLst>
      <p:ext uri="{BB962C8B-B14F-4D97-AF65-F5344CB8AC3E}">
        <p14:creationId xmlns:p14="http://schemas.microsoft.com/office/powerpoint/2010/main" val="413347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C934ADA-6049-B41F-8B94-B3506AB78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00341B-0306-62D8-30BF-5DE79BE1C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31E167-B6FA-B15B-F714-2D4DB8D87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13919-4785-4324-9318-51758FBA050D}" type="datetimeFigureOut">
              <a:rPr lang="nl-NL" smtClean="0"/>
              <a:t>25-2-2023</a:t>
            </a:fld>
            <a:endParaRPr lang="nl-NL"/>
          </a:p>
        </p:txBody>
      </p:sp>
      <p:sp>
        <p:nvSpPr>
          <p:cNvPr id="5" name="Tijdelijke aanduiding voor voettekst 4">
            <a:extLst>
              <a:ext uri="{FF2B5EF4-FFF2-40B4-BE49-F238E27FC236}">
                <a16:creationId xmlns:a16="http://schemas.microsoft.com/office/drawing/2014/main" id="{0BCC3181-F149-EE87-9CE0-9F1AADE44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19C3542-DCD3-937C-0768-1A64D0725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4EE4F-36EB-4B1E-8959-85B9803A0A30}" type="slidenum">
              <a:rPr lang="nl-NL" smtClean="0"/>
              <a:t>‹nr.›</a:t>
            </a:fld>
            <a:endParaRPr lang="nl-NL"/>
          </a:p>
        </p:txBody>
      </p:sp>
    </p:spTree>
    <p:extLst>
      <p:ext uri="{BB962C8B-B14F-4D97-AF65-F5344CB8AC3E}">
        <p14:creationId xmlns:p14="http://schemas.microsoft.com/office/powerpoint/2010/main" val="339926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buiten, lucht, gras, natuur&#10;&#10;Automatisch gegenereerde beschrijving">
            <a:extLst>
              <a:ext uri="{FF2B5EF4-FFF2-40B4-BE49-F238E27FC236}">
                <a16:creationId xmlns:a16="http://schemas.microsoft.com/office/drawing/2014/main" id="{F5E18B29-868D-DC98-E295-315499EB8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817" y="1450100"/>
            <a:ext cx="5294715" cy="3957799"/>
          </a:xfrm>
          <a:prstGeom prst="rect">
            <a:avLst/>
          </a:prstGeom>
        </p:spPr>
      </p:pic>
      <p:sp>
        <p:nvSpPr>
          <p:cNvPr id="5" name="Tekstvak 4">
            <a:extLst>
              <a:ext uri="{FF2B5EF4-FFF2-40B4-BE49-F238E27FC236}">
                <a16:creationId xmlns:a16="http://schemas.microsoft.com/office/drawing/2014/main" id="{57CDCA96-12E0-A388-F94A-A3E347D83218}"/>
              </a:ext>
            </a:extLst>
          </p:cNvPr>
          <p:cNvSpPr txBox="1"/>
          <p:nvPr/>
        </p:nvSpPr>
        <p:spPr>
          <a:xfrm>
            <a:off x="578819" y="2853818"/>
            <a:ext cx="5533223" cy="707886"/>
          </a:xfrm>
          <a:prstGeom prst="rect">
            <a:avLst/>
          </a:prstGeom>
          <a:noFill/>
        </p:spPr>
        <p:txBody>
          <a:bodyPr wrap="square" rtlCol="0">
            <a:spAutoFit/>
          </a:bodyPr>
          <a:lstStyle/>
          <a:p>
            <a:r>
              <a:rPr lang="nl-NL" sz="4000" b="1" dirty="0">
                <a:latin typeface="+mj-lt"/>
              </a:rPr>
              <a:t>Van Hoeve tot Landgoed …</a:t>
            </a:r>
            <a:endParaRPr lang="nl-NL" sz="4000" b="1" dirty="0"/>
          </a:p>
        </p:txBody>
      </p:sp>
    </p:spTree>
    <p:extLst>
      <p:ext uri="{BB962C8B-B14F-4D97-AF65-F5344CB8AC3E}">
        <p14:creationId xmlns:p14="http://schemas.microsoft.com/office/powerpoint/2010/main" val="243685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36AAC-B7E4-4427-8685-15D87CC95658}"/>
              </a:ext>
            </a:extLst>
          </p:cNvPr>
          <p:cNvSpPr>
            <a:spLocks noGrp="1"/>
          </p:cNvSpPr>
          <p:nvPr>
            <p:ph type="ctrTitle"/>
          </p:nvPr>
        </p:nvSpPr>
        <p:spPr/>
        <p:txBody>
          <a:bodyPr>
            <a:normAutofit/>
          </a:bodyPr>
          <a:lstStyle/>
          <a:p>
            <a:r>
              <a:rPr lang="nl-NL" sz="9600" b="1" i="1" dirty="0"/>
              <a:t>Tijdlijn</a:t>
            </a:r>
          </a:p>
        </p:txBody>
      </p:sp>
      <p:sp>
        <p:nvSpPr>
          <p:cNvPr id="3" name="Ondertitel 2">
            <a:extLst>
              <a:ext uri="{FF2B5EF4-FFF2-40B4-BE49-F238E27FC236}">
                <a16:creationId xmlns:a16="http://schemas.microsoft.com/office/drawing/2014/main" id="{BE4D3899-E882-B4C3-35D9-37A7E8E594E1}"/>
              </a:ext>
            </a:extLst>
          </p:cNvPr>
          <p:cNvSpPr>
            <a:spLocks noGrp="1"/>
          </p:cNvSpPr>
          <p:nvPr>
            <p:ph type="subTitle" idx="1"/>
          </p:nvPr>
        </p:nvSpPr>
        <p:spPr/>
        <p:txBody>
          <a:bodyPr>
            <a:normAutofit/>
          </a:bodyPr>
          <a:lstStyle/>
          <a:p>
            <a:r>
              <a:rPr lang="nl-NL" sz="7200" dirty="0"/>
              <a:t>2018 - 2022</a:t>
            </a:r>
          </a:p>
        </p:txBody>
      </p:sp>
    </p:spTree>
    <p:extLst>
      <p:ext uri="{BB962C8B-B14F-4D97-AF65-F5344CB8AC3E}">
        <p14:creationId xmlns:p14="http://schemas.microsoft.com/office/powerpoint/2010/main" val="286709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9C54321-3F48-058B-5B76-4DC672A9E58E}"/>
              </a:ext>
            </a:extLst>
          </p:cNvPr>
          <p:cNvPicPr>
            <a:picLocks noChangeAspect="1"/>
          </p:cNvPicPr>
          <p:nvPr/>
        </p:nvPicPr>
        <p:blipFill>
          <a:blip r:embed="rId2"/>
          <a:stretch>
            <a:fillRect/>
          </a:stretch>
        </p:blipFill>
        <p:spPr>
          <a:xfrm>
            <a:off x="725878" y="346931"/>
            <a:ext cx="10931075" cy="6370872"/>
          </a:xfrm>
          <a:prstGeom prst="rect">
            <a:avLst/>
          </a:prstGeom>
        </p:spPr>
      </p:pic>
    </p:spTree>
    <p:extLst>
      <p:ext uri="{BB962C8B-B14F-4D97-AF65-F5344CB8AC3E}">
        <p14:creationId xmlns:p14="http://schemas.microsoft.com/office/powerpoint/2010/main" val="376469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F8D1F18-C5F2-50EB-E7F9-328BE38AB934}"/>
              </a:ext>
            </a:extLst>
          </p:cNvPr>
          <p:cNvPicPr>
            <a:picLocks noChangeAspect="1"/>
          </p:cNvPicPr>
          <p:nvPr/>
        </p:nvPicPr>
        <p:blipFill>
          <a:blip r:embed="rId2"/>
          <a:stretch>
            <a:fillRect/>
          </a:stretch>
        </p:blipFill>
        <p:spPr>
          <a:xfrm>
            <a:off x="345784" y="585000"/>
            <a:ext cx="11500432" cy="5688000"/>
          </a:xfrm>
          <a:prstGeom prst="rect">
            <a:avLst/>
          </a:prstGeom>
        </p:spPr>
      </p:pic>
    </p:spTree>
    <p:extLst>
      <p:ext uri="{BB962C8B-B14F-4D97-AF65-F5344CB8AC3E}">
        <p14:creationId xmlns:p14="http://schemas.microsoft.com/office/powerpoint/2010/main" val="412705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C46A9C6-A72C-C63C-4B8E-B08CD6AACC71}"/>
              </a:ext>
            </a:extLst>
          </p:cNvPr>
          <p:cNvPicPr>
            <a:picLocks noChangeAspect="1"/>
          </p:cNvPicPr>
          <p:nvPr/>
        </p:nvPicPr>
        <p:blipFill>
          <a:blip r:embed="rId2"/>
          <a:stretch>
            <a:fillRect/>
          </a:stretch>
        </p:blipFill>
        <p:spPr>
          <a:xfrm>
            <a:off x="288175" y="647700"/>
            <a:ext cx="11903825" cy="5040000"/>
          </a:xfrm>
          <a:prstGeom prst="rect">
            <a:avLst/>
          </a:prstGeom>
        </p:spPr>
      </p:pic>
    </p:spTree>
    <p:extLst>
      <p:ext uri="{BB962C8B-B14F-4D97-AF65-F5344CB8AC3E}">
        <p14:creationId xmlns:p14="http://schemas.microsoft.com/office/powerpoint/2010/main" val="405601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B22913E-93E3-96EF-3681-5B7715A55294}"/>
              </a:ext>
            </a:extLst>
          </p:cNvPr>
          <p:cNvSpPr txBox="1"/>
          <p:nvPr/>
        </p:nvSpPr>
        <p:spPr>
          <a:xfrm>
            <a:off x="318052" y="816746"/>
            <a:ext cx="11298804" cy="2612254"/>
          </a:xfrm>
          <a:prstGeom prst="rect">
            <a:avLst/>
          </a:prstGeom>
          <a:noFill/>
        </p:spPr>
        <p:txBody>
          <a:bodyPr wrap="square" rtlCol="0">
            <a:spAutoFit/>
          </a:bodyPr>
          <a:lstStyle/>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5 juli 2022:			de Gemeente Voerendaal stelt de aanvraag voor de omgevings-				vergunning buiten behandeling; als argument wordt gebruikt dat             			er gegevens ontbreken om de aanvraag te kunnen beoordelen        			(terwijl de Gemeente zelf niet op tijd de benodigde informatie verschaft 			waarmee de nog ontbrekende gegevens kunnen worden aangeleverd); 			de werkelijke reden is onderbezetting van en daarmee overbelasting van 		de betreffende afdeling;</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312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B3D87F4-62E5-D9DA-02B1-4AEF327E1999}"/>
              </a:ext>
            </a:extLst>
          </p:cNvPr>
          <p:cNvSpPr txBox="1"/>
          <p:nvPr/>
        </p:nvSpPr>
        <p:spPr>
          <a:xfrm>
            <a:off x="485030" y="691764"/>
            <a:ext cx="11092069" cy="4423647"/>
          </a:xfrm>
          <a:prstGeom prst="rect">
            <a:avLst/>
          </a:prstGeom>
          <a:noFill/>
        </p:spPr>
        <p:txBody>
          <a:bodyPr wrap="square" rtlCol="0">
            <a:spAutoFit/>
          </a:bodyPr>
          <a:lstStyle/>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14 juli 2022:		nadat de voormalige portefeuillehouder Ruimtelijke Ordening &amp; 			Vergunningen, wethouder Peter Thomas, tot driemaal nul op het   		rekest gaf, blijkt wethouder Ruud Braun, de na de raadsverkiezingen  		van 16 maart 2022 aangetreden nieuwe portefeuillehouder, wel 			gevoelig voor de argumenten van initiatiefnemers Alex Bos en Fernando 		Ferreira om te mogen beginnen met het tijdelijk faciliteren van 			(dag)bruiloften nadat de benodigde vergunning zal zijn verleend en het 		verbouwen van de schuur gereed zal zijn, in plaats van onmiddellijk na 		het onherroepelijk worden van het bestemmingsplan (in de regel zes 		weken na het vaststellen ervan door de gemeenteraad; in dit geval        		5 augustus 2021; dat zou betekenen dat al meer dan de helft van het 		maximaal aantal van 200 bruiloften zouden komen te vervallen);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56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D999F51-B95B-961F-8F61-0302BA0717C9}"/>
              </a:ext>
            </a:extLst>
          </p:cNvPr>
          <p:cNvSpPr txBox="1"/>
          <p:nvPr/>
        </p:nvSpPr>
        <p:spPr>
          <a:xfrm>
            <a:off x="1582310" y="1510748"/>
            <a:ext cx="9263269" cy="369332"/>
          </a:xfrm>
          <a:prstGeom prst="rect">
            <a:avLst/>
          </a:prstGeom>
          <a:noFill/>
        </p:spPr>
        <p:txBody>
          <a:bodyPr wrap="square" rtlCol="0">
            <a:spAutoFit/>
          </a:bodyPr>
          <a:lstStyle/>
          <a:p>
            <a:endParaRPr lang="nl-NL" dirty="0"/>
          </a:p>
        </p:txBody>
      </p:sp>
      <p:sp>
        <p:nvSpPr>
          <p:cNvPr id="5" name="Tekstvak 4">
            <a:extLst>
              <a:ext uri="{FF2B5EF4-FFF2-40B4-BE49-F238E27FC236}">
                <a16:creationId xmlns:a16="http://schemas.microsoft.com/office/drawing/2014/main" id="{0679E529-6F18-9EDB-28AE-9359A155120E}"/>
              </a:ext>
            </a:extLst>
          </p:cNvPr>
          <p:cNvSpPr txBox="1"/>
          <p:nvPr/>
        </p:nvSpPr>
        <p:spPr>
          <a:xfrm>
            <a:off x="418768" y="584825"/>
            <a:ext cx="11354463" cy="5818259"/>
          </a:xfrm>
          <a:prstGeom prst="rect">
            <a:avLst/>
          </a:prstGeom>
          <a:noFill/>
        </p:spPr>
        <p:txBody>
          <a:bodyPr wrap="square" rtlCol="0">
            <a:spAutoFit/>
          </a:bodyPr>
          <a:lstStyle/>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19 augustus 2022:	de aanvraag van de omgevingsvergunning wordt opnieuw ingediend;</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30 september 2022:	na het intrekken van het bij de Raad van State ingestelde beroep wordt 			het bestemmingsplan De Eikenhof onherroepelijk (of zoals de Raad van 			State het zelf formuleert: “</a:t>
            </a:r>
            <a:r>
              <a:rPr lang="nl-NL" sz="2200" i="1" dirty="0">
                <a:effectLst/>
                <a:latin typeface="Calibri" panose="020F0502020204030204" pitchFamily="34" charset="0"/>
                <a:ea typeface="Calibri" panose="020F0502020204030204" pitchFamily="34" charset="0"/>
                <a:cs typeface="Arial" panose="020B0604020202020204" pitchFamily="34" charset="0"/>
              </a:rPr>
              <a:t>in rechte onaantastbaar</a:t>
            </a:r>
            <a:r>
              <a:rPr lang="nl-NL" sz="2200" dirty="0">
                <a:effectLst/>
                <a:latin typeface="Calibri" panose="020F0502020204030204" pitchFamily="34" charset="0"/>
                <a:ea typeface="Calibri" panose="020F0502020204030204" pitchFamily="34" charset="0"/>
                <a:cs typeface="Arial" panose="020B0604020202020204" pitchFamily="34" charset="0"/>
              </a:rPr>
              <a:t>”); het beroep wordt 			ingetrokken nadat wethouder Ruud Braun, portefeuillehouder Ruimtelijke 		Ordening &amp; Vergunningen, heeft besloten het College van B &amp; W voor te 		stellen tegemoet te komen aan verzoek van de initiatiefnemers Alex Bos 			en Fernando Ferreira met betrekking tot de tijdspanne waarin de 			(dag)bruiloften mogen worden gefaciliteerd;</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3 oktober 2022:		de Gemeente Voerendaal verlengt de termijn waarbinnen een besluit 			moet worden genomen met maximaal zes weken;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10 oktober 2022:	initiatiefnemers Alex Bos en Fernando Ferreira maken bezwaar tegen het 		verlengen van de beslistermijn met nog eens maximaal zes weken;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07000"/>
              </a:lnSpc>
              <a:spcAft>
                <a:spcPts val="600"/>
              </a:spcAft>
            </a:pPr>
            <a:r>
              <a:rPr lang="nl-NL" sz="2200" dirty="0">
                <a:effectLst/>
                <a:latin typeface="Calibri" panose="020F0502020204030204" pitchFamily="34" charset="0"/>
                <a:ea typeface="Calibri" panose="020F0502020204030204" pitchFamily="34" charset="0"/>
                <a:cs typeface="Arial" panose="020B0604020202020204" pitchFamily="34" charset="0"/>
              </a:rPr>
              <a:t>1 november 2022:	het College van B &amp; W van de Gemeente Voerendaal verleent Landgoed 			De Eikenhof de gevraagde omgevingsvergunning.</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20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DFB3-8001-92AC-1E66-AA79AF76C36E}"/>
              </a:ext>
            </a:extLst>
          </p:cNvPr>
          <p:cNvSpPr>
            <a:spLocks noGrp="1"/>
          </p:cNvSpPr>
          <p:nvPr>
            <p:ph type="ctrTitle"/>
          </p:nvPr>
        </p:nvSpPr>
        <p:spPr>
          <a:xfrm>
            <a:off x="113969" y="822959"/>
            <a:ext cx="9144000" cy="2387600"/>
          </a:xfrm>
        </p:spPr>
        <p:txBody>
          <a:bodyPr>
            <a:normAutofit/>
          </a:bodyPr>
          <a:lstStyle/>
          <a:p>
            <a:r>
              <a:rPr lang="nl-NL" sz="4000" dirty="0"/>
              <a:t>2000: Alex Bos erft Hoeve De Eikenhof</a:t>
            </a:r>
            <a:br>
              <a:rPr lang="nl-NL" sz="4000" dirty="0"/>
            </a:br>
            <a:r>
              <a:rPr lang="nl-NL" sz="4000" dirty="0"/>
              <a:t>                van zijn moeder Helena Peerboom</a:t>
            </a:r>
            <a:br>
              <a:rPr lang="nl-NL" sz="4000" dirty="0"/>
            </a:br>
            <a:endParaRPr lang="nl-NL" sz="4000" dirty="0"/>
          </a:p>
        </p:txBody>
      </p:sp>
      <p:sp>
        <p:nvSpPr>
          <p:cNvPr id="3" name="Ondertitel 2">
            <a:extLst>
              <a:ext uri="{FF2B5EF4-FFF2-40B4-BE49-F238E27FC236}">
                <a16:creationId xmlns:a16="http://schemas.microsoft.com/office/drawing/2014/main" id="{15203394-2267-81F9-96B4-ECE8CB79FD98}"/>
              </a:ext>
            </a:extLst>
          </p:cNvPr>
          <p:cNvSpPr>
            <a:spLocks noGrp="1"/>
          </p:cNvSpPr>
          <p:nvPr>
            <p:ph type="subTitle" idx="1"/>
          </p:nvPr>
        </p:nvSpPr>
        <p:spPr>
          <a:xfrm>
            <a:off x="706810" y="3289038"/>
            <a:ext cx="9457607" cy="2841418"/>
          </a:xfrm>
        </p:spPr>
        <p:txBody>
          <a:bodyPr>
            <a:noAutofit/>
          </a:bodyPr>
          <a:lstStyle/>
          <a:p>
            <a:pPr algn="l"/>
            <a:r>
              <a:rPr lang="nl-NL" sz="4000" dirty="0">
                <a:latin typeface="+mj-lt"/>
              </a:rPr>
              <a:t>2003: Alex Bos en Fernando Ferreira</a:t>
            </a:r>
          </a:p>
          <a:p>
            <a:pPr algn="l"/>
            <a:r>
              <a:rPr lang="nl-NL" sz="4000" dirty="0">
                <a:latin typeface="+mj-lt"/>
              </a:rPr>
              <a:t>           beginnen plannen te maken voor de</a:t>
            </a:r>
          </a:p>
          <a:p>
            <a:pPr algn="l"/>
            <a:r>
              <a:rPr lang="nl-NL" sz="4000" dirty="0">
                <a:latin typeface="+mj-lt"/>
              </a:rPr>
              <a:t>           ontwikkeling van de hoeve tot</a:t>
            </a:r>
          </a:p>
          <a:p>
            <a:pPr algn="l"/>
            <a:r>
              <a:rPr lang="nl-NL" sz="4000" dirty="0">
                <a:latin typeface="+mj-lt"/>
              </a:rPr>
              <a:t>           Landgoed De Eikenhof</a:t>
            </a:r>
          </a:p>
        </p:txBody>
      </p:sp>
    </p:spTree>
    <p:extLst>
      <p:ext uri="{BB962C8B-B14F-4D97-AF65-F5344CB8AC3E}">
        <p14:creationId xmlns:p14="http://schemas.microsoft.com/office/powerpoint/2010/main" val="48313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2538B0B-CFA3-DAC5-BCED-DB7BF09F1B6C}"/>
              </a:ext>
            </a:extLst>
          </p:cNvPr>
          <p:cNvSpPr txBox="1"/>
          <p:nvPr/>
        </p:nvSpPr>
        <p:spPr>
          <a:xfrm>
            <a:off x="514184" y="469215"/>
            <a:ext cx="11163632" cy="5919569"/>
          </a:xfrm>
          <a:prstGeom prst="rect">
            <a:avLst/>
          </a:prstGeom>
          <a:noFill/>
        </p:spPr>
        <p:txBody>
          <a:bodyPr wrap="square" rtlCol="0">
            <a:spAutoFit/>
          </a:bodyPr>
          <a:lstStyle/>
          <a:p>
            <a:endParaRPr lang="nl-NL" dirty="0"/>
          </a:p>
          <a:p>
            <a:pPr algn="l">
              <a:lnSpc>
                <a:spcPct val="150000"/>
              </a:lnSpc>
              <a:spcAft>
                <a:spcPts val="400"/>
              </a:spcAft>
            </a:pPr>
            <a:r>
              <a:rPr lang="nl-NL" sz="3200" dirty="0">
                <a:effectLst/>
                <a:latin typeface="+mj-lt"/>
                <a:ea typeface="Cambria" panose="02040503050406030204" pitchFamily="18" charset="0"/>
                <a:cs typeface="Arial" panose="020B0604020202020204" pitchFamily="34" charset="0"/>
              </a:rPr>
              <a:t>Meerdere planvarianten zijn de revue gepasseerd, van verschillende schaalgrootte, maar niet haalbaar gebleken.</a:t>
            </a:r>
            <a:endParaRPr lang="nl-NL" sz="3200" dirty="0">
              <a:effectLst/>
              <a:latin typeface="+mj-lt"/>
              <a:ea typeface="Cambria" panose="02040503050406030204" pitchFamily="18" charset="0"/>
              <a:cs typeface="Times New Roman" panose="02020603050405020304" pitchFamily="18" charset="0"/>
            </a:endParaRPr>
          </a:p>
          <a:p>
            <a:pPr algn="l">
              <a:lnSpc>
                <a:spcPct val="150000"/>
              </a:lnSpc>
              <a:spcAft>
                <a:spcPts val="400"/>
              </a:spcAft>
            </a:pPr>
            <a:r>
              <a:rPr lang="nl-NL" sz="3200" dirty="0">
                <a:effectLst/>
                <a:latin typeface="+mj-lt"/>
                <a:ea typeface="Cambria" panose="02040503050406030204" pitchFamily="18" charset="0"/>
                <a:cs typeface="Arial" panose="020B0604020202020204" pitchFamily="34" charset="0"/>
              </a:rPr>
              <a:t>In de tussentijd hebben zij zich gestort op het tot een succes maken van restaurant / trouwlocatie “Lua Pauline” in Aachen. Dat deden zij om als ondernemers te kunnen ondernemen, om in hun levensonderhoud te kunnen voorzien, maar ook om de kosten van de planontwikkeling te kunnen dragen.</a:t>
            </a:r>
            <a:endParaRPr lang="nl-NL" sz="3200" dirty="0">
              <a:effectLst/>
              <a:latin typeface="+mj-lt"/>
              <a:ea typeface="Cambria" panose="020405030504060302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88680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2825D-B4DD-D9BF-7D57-00037F3713E3}"/>
              </a:ext>
            </a:extLst>
          </p:cNvPr>
          <p:cNvSpPr>
            <a:spLocks noGrp="1"/>
          </p:cNvSpPr>
          <p:nvPr>
            <p:ph type="ctrTitle"/>
          </p:nvPr>
        </p:nvSpPr>
        <p:spPr/>
        <p:txBody>
          <a:bodyPr>
            <a:normAutofit/>
          </a:bodyPr>
          <a:lstStyle/>
          <a:p>
            <a:r>
              <a:rPr lang="nl-NL" sz="7200" b="1" i="1" dirty="0"/>
              <a:t>Lua Pauline</a:t>
            </a:r>
          </a:p>
        </p:txBody>
      </p:sp>
      <p:sp>
        <p:nvSpPr>
          <p:cNvPr id="3" name="Ondertitel 2">
            <a:extLst>
              <a:ext uri="{FF2B5EF4-FFF2-40B4-BE49-F238E27FC236}">
                <a16:creationId xmlns:a16="http://schemas.microsoft.com/office/drawing/2014/main" id="{1C66E4C5-499C-5FCC-3B26-63ED67C88A8F}"/>
              </a:ext>
            </a:extLst>
          </p:cNvPr>
          <p:cNvSpPr>
            <a:spLocks noGrp="1"/>
          </p:cNvSpPr>
          <p:nvPr>
            <p:ph type="subTitle" idx="1"/>
          </p:nvPr>
        </p:nvSpPr>
        <p:spPr/>
        <p:txBody>
          <a:bodyPr>
            <a:normAutofit/>
          </a:bodyPr>
          <a:lstStyle/>
          <a:p>
            <a:r>
              <a:rPr lang="nl-NL" sz="3600" dirty="0" err="1"/>
              <a:t>Zum</a:t>
            </a:r>
            <a:r>
              <a:rPr lang="nl-NL" sz="3600" dirty="0"/>
              <a:t> </a:t>
            </a:r>
            <a:r>
              <a:rPr lang="nl-NL" sz="3600" dirty="0" err="1"/>
              <a:t>Blauen</a:t>
            </a:r>
            <a:r>
              <a:rPr lang="nl-NL" sz="3600" dirty="0"/>
              <a:t> Stein 35 Aachen</a:t>
            </a:r>
          </a:p>
        </p:txBody>
      </p:sp>
    </p:spTree>
    <p:extLst>
      <p:ext uri="{BB962C8B-B14F-4D97-AF65-F5344CB8AC3E}">
        <p14:creationId xmlns:p14="http://schemas.microsoft.com/office/powerpoint/2010/main" val="249334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oom, buiten, grond, huis&#10;&#10;Automatisch gegenereerde beschrijving">
            <a:extLst>
              <a:ext uri="{FF2B5EF4-FFF2-40B4-BE49-F238E27FC236}">
                <a16:creationId xmlns:a16="http://schemas.microsoft.com/office/drawing/2014/main" id="{57929464-83BC-D456-0446-B82E32213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8600"/>
            <a:ext cx="9791700" cy="6527800"/>
          </a:xfrm>
          <a:prstGeom prst="rect">
            <a:avLst/>
          </a:prstGeom>
        </p:spPr>
      </p:pic>
    </p:spTree>
    <p:extLst>
      <p:ext uri="{BB962C8B-B14F-4D97-AF65-F5344CB8AC3E}">
        <p14:creationId xmlns:p14="http://schemas.microsoft.com/office/powerpoint/2010/main" val="404625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A22A1-2D4F-B26D-56E6-C7822077A6A4}"/>
              </a:ext>
            </a:extLst>
          </p:cNvPr>
          <p:cNvSpPr>
            <a:spLocks noGrp="1"/>
          </p:cNvSpPr>
          <p:nvPr>
            <p:ph type="title"/>
          </p:nvPr>
        </p:nvSpPr>
        <p:spPr>
          <a:xfrm>
            <a:off x="2277291" y="365125"/>
            <a:ext cx="6762206" cy="1325563"/>
          </a:xfrm>
        </p:spPr>
        <p:txBody>
          <a:bodyPr/>
          <a:lstStyle/>
          <a:p>
            <a:endParaRPr lang="nl-NL" dirty="0"/>
          </a:p>
        </p:txBody>
      </p:sp>
      <p:pic>
        <p:nvPicPr>
          <p:cNvPr id="4" name="Tijdelijke aanduiding voor inhoud 3" descr="Afbeelding met tafel, vloer, stoel, binnen&#10;&#10;Automatisch gegenereerde beschrijving">
            <a:extLst>
              <a:ext uri="{FF2B5EF4-FFF2-40B4-BE49-F238E27FC236}">
                <a16:creationId xmlns:a16="http://schemas.microsoft.com/office/drawing/2014/main" id="{12AB125B-56A1-8FC0-B165-409A5DDC7D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141" y="152400"/>
            <a:ext cx="8950568" cy="6712926"/>
          </a:xfrm>
          <a:prstGeom prst="rect">
            <a:avLst/>
          </a:prstGeom>
        </p:spPr>
      </p:pic>
    </p:spTree>
    <p:extLst>
      <p:ext uri="{BB962C8B-B14F-4D97-AF65-F5344CB8AC3E}">
        <p14:creationId xmlns:p14="http://schemas.microsoft.com/office/powerpoint/2010/main" val="161184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afel, dineren, instellen, eettafel&#10;&#10;Automatisch gegenereerde beschrijving">
            <a:extLst>
              <a:ext uri="{FF2B5EF4-FFF2-40B4-BE49-F238E27FC236}">
                <a16:creationId xmlns:a16="http://schemas.microsoft.com/office/drawing/2014/main" id="{DEFC761B-6151-937E-31B0-95224EB525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898" y="1156"/>
            <a:ext cx="5142632" cy="6856843"/>
          </a:xfrm>
          <a:prstGeom prst="rect">
            <a:avLst/>
          </a:prstGeom>
        </p:spPr>
      </p:pic>
    </p:spTree>
    <p:extLst>
      <p:ext uri="{BB962C8B-B14F-4D97-AF65-F5344CB8AC3E}">
        <p14:creationId xmlns:p14="http://schemas.microsoft.com/office/powerpoint/2010/main" val="48443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boom, buiten, gebouw, gebied&#10;&#10;Automatisch gegenereerde beschrijving">
            <a:extLst>
              <a:ext uri="{FF2B5EF4-FFF2-40B4-BE49-F238E27FC236}">
                <a16:creationId xmlns:a16="http://schemas.microsoft.com/office/drawing/2014/main" id="{80CA3902-ACD3-AA81-893F-28B1CF4AC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62891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afel, dineren, diner, eettafel&#10;&#10;Automatisch gegenereerde beschrijving">
            <a:extLst>
              <a:ext uri="{FF2B5EF4-FFF2-40B4-BE49-F238E27FC236}">
                <a16:creationId xmlns:a16="http://schemas.microsoft.com/office/drawing/2014/main" id="{3B676743-088B-D50B-7B15-F9FB25EC5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7008277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583</Words>
  <Application>Microsoft Office PowerPoint</Application>
  <PresentationFormat>Breedbeeld</PresentationFormat>
  <Paragraphs>20</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PowerPoint-presentatie</vt:lpstr>
      <vt:lpstr>2000: Alex Bos erft Hoeve De Eikenhof                 van zijn moeder Helena Peerboom </vt:lpstr>
      <vt:lpstr>PowerPoint-presentatie</vt:lpstr>
      <vt:lpstr>Lua Pauline</vt:lpstr>
      <vt:lpstr>PowerPoint-presentatie</vt:lpstr>
      <vt:lpstr>PowerPoint-presentatie</vt:lpstr>
      <vt:lpstr>PowerPoint-presentatie</vt:lpstr>
      <vt:lpstr>PowerPoint-presentatie</vt:lpstr>
      <vt:lpstr>PowerPoint-presentatie</vt:lpstr>
      <vt:lpstr>Tijdlijn</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Frans Disse</dc:creator>
  <cp:lastModifiedBy>Frans Disse</cp:lastModifiedBy>
  <cp:revision>4</cp:revision>
  <dcterms:created xsi:type="dcterms:W3CDTF">2022-07-14T12:32:14Z</dcterms:created>
  <dcterms:modified xsi:type="dcterms:W3CDTF">2023-02-25T11:01:05Z</dcterms:modified>
</cp:coreProperties>
</file>